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903DD-5BC2-4A2F-BB22-E8347872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4A103E-4744-4B16-BCE9-F6D4D1648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0C1CC-578D-4F6A-94CB-AC455E16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F53E4-ACC8-44AF-9CAE-7C7308E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A685C-8C82-4C24-8547-9C8D2D24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3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75A1-67C8-4AD0-8E05-A25229E0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8F202-489F-480C-9767-F675A2A55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F1DD7-DF31-477D-92A7-FE498847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3D66E-1DE4-4404-B94F-0F6D4892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12899-3139-4E0A-B7F2-B3E0718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7E2F9-5211-430A-A8C8-1C1A7C6C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ACADA-9DB2-43FB-B158-2462CB4AB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8E86A-2FAC-48C3-BC42-4666EA75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5F158-5FD5-4016-A7E5-4904CF7B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776C6-E63F-4DCB-985E-9E30B368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C475E-8819-4C72-960C-C73F561B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99A16-0DFA-40C9-B507-145D2D34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E2EF5-E5AA-46D8-8614-87BEF3CE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A7948-D2E8-4D2F-8299-FBD541CD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AAC4D-94C8-4F2F-8502-03674329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8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03C8-AA3A-4959-9CC3-AA94B099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11C3D-AAA1-4502-8504-D73A2CD1C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658D-6AD3-4A0C-9BD9-12C40ED4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B2EB3-DD0F-4247-9EF3-E9857306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6587D-4F5F-4048-9390-8DBB1D65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65DD5-3D31-4B8F-A504-C5E891F6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6F495-2D3E-4217-B159-69B1DA1DF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EE11F-C3C9-4F3D-BB7A-13B91ACA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279F11-2162-4FAB-A595-8DEB5C0C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1E0D98-3A1D-4679-946F-D50570DB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52B88C-F8FF-48FC-9D69-7AF78ABE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1CC70-43B6-4B52-BC88-D52AA59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A9F70-2A19-451E-8A95-06DEFD264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011F4-3227-4440-865A-C212E1131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C35372-9BDA-488E-894B-D62C59BC7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82333F-6465-4EAB-8F41-FB20603A1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5BF1EE-3EFD-4353-85AA-E497A709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DC1A25-25FF-4BE9-BF3E-0313E3B8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C961C2-A6D7-4910-B8C7-DABE7FD8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9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DE1BB-F1B6-4286-8B97-CA04339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4C9B6D-E7A0-4C90-9B7F-A32C90A7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7B7EC2-9E95-4A34-ABA5-18C29928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F07CCF-A732-45F2-9CEC-E794AD5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9F0A3D-6FF1-4DF0-8CA4-6A49406F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09D88E-343B-4D70-8CFE-ABBF6EDE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749AD-7ECB-4BB8-928C-5C1E8BA8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21C16-FBF6-4E39-B462-575DDF18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42A3A-097E-4D6C-B0EC-0E20F8AE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BECEAD-517E-4F0E-B0CB-9C7E977E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1CDA88-BAC6-438F-A784-A4443AF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3D039-BA1A-4655-87A6-CC9E9127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E97881-AC1F-4C1F-ACC0-C7BFC1D0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27E19-31D9-48F6-9BBA-F915E603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478518-06D8-4EE3-BC88-E257B1990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F3F0D-25A9-4130-B5B1-E8C63B23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F3ADD-12F0-4064-8CDB-D8E18C6B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EA9BB4-C431-4B9E-8E66-EC6987D4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2E708-6F62-4E7B-A442-80DAACB2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F04B9-D583-4841-A083-660DD422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BCCC93-0FB9-46E6-A6E8-626847BF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538CA-B78D-4A67-8743-58AA769DA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D885-9406-446E-9EDE-786FE27C0BC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59495-1CAF-46F5-8627-D3EACBA9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27625-A399-4A57-8E5C-FE3283DE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E4EC-DFD6-4D36-A951-2BAFBA4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700" y="1738506"/>
            <a:ext cx="9688706" cy="4572678"/>
          </a:xfrm>
          <a:custGeom>
            <a:avLst/>
            <a:gdLst/>
            <a:ahLst/>
            <a:cxnLst/>
            <a:rect l="l" t="t" r="r" b="b"/>
            <a:pathLst>
              <a:path w="15116175" h="7134225">
                <a:moveTo>
                  <a:pt x="15116175" y="0"/>
                </a:moveTo>
                <a:lnTo>
                  <a:pt x="0" y="0"/>
                </a:lnTo>
                <a:lnTo>
                  <a:pt x="0" y="7134225"/>
                </a:lnTo>
                <a:lnTo>
                  <a:pt x="15116175" y="7134225"/>
                </a:lnTo>
                <a:lnTo>
                  <a:pt x="15116175" y="0"/>
                </a:lnTo>
                <a:close/>
              </a:path>
            </a:pathLst>
          </a:custGeom>
          <a:solidFill>
            <a:srgbClr val="DBEDF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6842" y="370913"/>
            <a:ext cx="7335007" cy="174419"/>
          </a:xfrm>
          <a:prstGeom prst="rect">
            <a:avLst/>
          </a:prstGeom>
        </p:spPr>
        <p:txBody>
          <a:bodyPr vert="horz" wrap="square" lIns="0" tIns="8140" rIns="0" bIns="0" rtlCol="0" anchor="ctr">
            <a:spAutoFit/>
          </a:bodyPr>
          <a:lstStyle/>
          <a:p>
            <a:pPr marL="8139">
              <a:spcBef>
                <a:spcPts val="64"/>
              </a:spcBef>
            </a:pPr>
            <a:r>
              <a:rPr sz="1200" spc="-109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</a:t>
            </a:r>
            <a:r>
              <a:rPr sz="1200" spc="-22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1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фильтрации</a:t>
            </a:r>
            <a:r>
              <a:rPr sz="1200" spc="-22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28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АКВАИМПАКТ®</a:t>
            </a:r>
            <a:r>
              <a:rPr sz="1200" spc="-22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06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производства</a:t>
            </a:r>
            <a:r>
              <a:rPr sz="1200" spc="-19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3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НПО</a:t>
            </a:r>
            <a:r>
              <a:rPr sz="1200" spc="-22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3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ТЕХХИММАШ</a:t>
            </a:r>
            <a:r>
              <a:rPr sz="1200" spc="-26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103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1200" spc="-19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200" spc="-7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деталях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4887" y="762853"/>
            <a:ext cx="2137580" cy="874981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8139" marR="3256" indent="293019" algn="just">
              <a:lnSpc>
                <a:spcPct val="101299"/>
              </a:lnSpc>
              <a:spcBef>
                <a:spcPts val="54"/>
              </a:spcBef>
            </a:pP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Являясь</a:t>
            </a:r>
            <a:r>
              <a:rPr sz="705" spc="24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технологическим</a:t>
            </a:r>
            <a:r>
              <a:rPr sz="705" spc="24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лидером</a:t>
            </a:r>
            <a:r>
              <a:rPr sz="705" spc="24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32" dirty="0">
                <a:solidFill>
                  <a:srgbClr val="7E7E7E"/>
                </a:solidFill>
                <a:latin typeface="Verdana"/>
                <a:cs typeface="Verdana"/>
              </a:rPr>
              <a:t>в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области</a:t>
            </a:r>
            <a:r>
              <a:rPr sz="705" spc="26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тонкой</a:t>
            </a:r>
            <a:r>
              <a:rPr sz="705" spc="29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автоматической</a:t>
            </a:r>
            <a:r>
              <a:rPr sz="705" spc="29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фильтрации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жидкостных</a:t>
            </a:r>
            <a:r>
              <a:rPr sz="705" spc="183" dirty="0">
                <a:solidFill>
                  <a:srgbClr val="7E7E7E"/>
                </a:solidFill>
                <a:latin typeface="Verdana"/>
                <a:cs typeface="Verdana"/>
              </a:rPr>
              <a:t> 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сред,</a:t>
            </a:r>
            <a:r>
              <a:rPr sz="705" spc="183" dirty="0">
                <a:solidFill>
                  <a:srgbClr val="7E7E7E"/>
                </a:solidFill>
                <a:latin typeface="Verdana"/>
                <a:cs typeface="Verdana"/>
              </a:rPr>
              <a:t> 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НПО</a:t>
            </a:r>
            <a:r>
              <a:rPr sz="705" spc="183" dirty="0">
                <a:solidFill>
                  <a:srgbClr val="7E7E7E"/>
                </a:solidFill>
                <a:latin typeface="Verdana"/>
                <a:cs typeface="Verdana"/>
              </a:rPr>
              <a:t> 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ТЕХХИММАШ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разработало</a:t>
            </a:r>
            <a:r>
              <a:rPr sz="705" spc="269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серию</a:t>
            </a:r>
            <a:r>
              <a:rPr sz="705" spc="269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уникальных</a:t>
            </a:r>
            <a:r>
              <a:rPr sz="705" spc="269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продуктов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под</a:t>
            </a:r>
            <a:r>
              <a:rPr sz="705" spc="20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брендом</a:t>
            </a:r>
            <a:r>
              <a:rPr sz="705" spc="205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АКВАИМПАКТ®,</a:t>
            </a:r>
            <a:r>
              <a:rPr sz="705" spc="21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основанных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на</a:t>
            </a:r>
            <a:r>
              <a:rPr sz="705" spc="103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запатентованной</a:t>
            </a:r>
            <a:r>
              <a:rPr sz="705" spc="103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технологии,</a:t>
            </a:r>
            <a:r>
              <a:rPr sz="705" spc="106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которая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базируется</a:t>
            </a:r>
            <a:r>
              <a:rPr sz="705" spc="7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на</a:t>
            </a:r>
            <a:r>
              <a:rPr sz="705" spc="7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сочетании</a:t>
            </a:r>
            <a:r>
              <a:rPr sz="705" spc="7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новых</a:t>
            </a:r>
            <a:r>
              <a:rPr sz="705" spc="7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материалов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и</a:t>
            </a:r>
            <a:r>
              <a:rPr sz="705" spc="6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нового</a:t>
            </a:r>
            <a:r>
              <a:rPr sz="705" spc="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способа</a:t>
            </a:r>
            <a:r>
              <a:rPr sz="705" spc="6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регенерации,</a:t>
            </a:r>
            <a:endParaRPr sz="705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2518" y="768186"/>
            <a:ext cx="2393177" cy="655819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8139" marR="3256" algn="just">
              <a:lnSpc>
                <a:spcPct val="101299"/>
              </a:lnSpc>
              <a:spcBef>
                <a:spcPts val="54"/>
              </a:spcBef>
            </a:pP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который</a:t>
            </a:r>
            <a:r>
              <a:rPr sz="705" spc="3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стал</a:t>
            </a:r>
            <a:r>
              <a:rPr sz="705" spc="42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доступен</a:t>
            </a:r>
            <a:r>
              <a:rPr sz="705" spc="3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только</a:t>
            </a:r>
            <a:r>
              <a:rPr sz="705" spc="42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</a:t>
            </a:r>
            <a:r>
              <a:rPr sz="705" spc="3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появлением</a:t>
            </a:r>
            <a:r>
              <a:rPr sz="705" spc="42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13" dirty="0">
                <a:solidFill>
                  <a:srgbClr val="7E7E7E"/>
                </a:solidFill>
                <a:latin typeface="Verdana"/>
                <a:cs typeface="Verdana"/>
              </a:rPr>
              <a:t>этих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материалов.</a:t>
            </a:r>
            <a:r>
              <a:rPr sz="705" spc="70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Ключевым</a:t>
            </a:r>
            <a:r>
              <a:rPr sz="705" spc="73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узлом</a:t>
            </a:r>
            <a:r>
              <a:rPr sz="705" spc="73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автоматического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фильтра</a:t>
            </a:r>
            <a:r>
              <a:rPr sz="705" spc="157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является</a:t>
            </a:r>
            <a:r>
              <a:rPr sz="705" spc="157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специально</a:t>
            </a:r>
            <a:r>
              <a:rPr sz="705" spc="160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изготовленный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фильтрующий</a:t>
            </a:r>
            <a:r>
              <a:rPr sz="705" spc="30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элемент</a:t>
            </a:r>
            <a:r>
              <a:rPr sz="705" spc="31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повышенной</a:t>
            </a:r>
            <a:r>
              <a:rPr sz="705" spc="31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прочности,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регенерирующийся</a:t>
            </a:r>
            <a:r>
              <a:rPr sz="705" spc="112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водой</a:t>
            </a:r>
            <a:r>
              <a:rPr sz="705" spc="115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высокого</a:t>
            </a:r>
            <a:r>
              <a:rPr sz="705" spc="115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давления,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подающейся</a:t>
            </a:r>
            <a:r>
              <a:rPr sz="705" spc="-13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через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 форсунки.</a:t>
            </a:r>
            <a:endParaRPr sz="705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6592" y="767608"/>
            <a:ext cx="2126998" cy="655819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8139" marR="3256" algn="just">
              <a:lnSpc>
                <a:spcPct val="101299"/>
              </a:lnSpc>
              <a:spcBef>
                <a:spcPts val="54"/>
              </a:spcBef>
            </a:pP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Специально</a:t>
            </a:r>
            <a:r>
              <a:rPr sz="705" spc="8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разработанная</a:t>
            </a:r>
            <a:r>
              <a:rPr sz="705" spc="8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плиссированная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форма</a:t>
            </a:r>
            <a:r>
              <a:rPr sz="705" spc="195" dirty="0">
                <a:solidFill>
                  <a:srgbClr val="7E7E7E"/>
                </a:solidFill>
                <a:latin typeface="Verdana"/>
                <a:cs typeface="Verdana"/>
              </a:rPr>
              <a:t> 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фильтроэлемента</a:t>
            </a:r>
            <a:r>
              <a:rPr sz="705" spc="195" dirty="0">
                <a:solidFill>
                  <a:srgbClr val="7E7E7E"/>
                </a:solidFill>
                <a:latin typeface="Verdana"/>
                <a:cs typeface="Verdana"/>
              </a:rPr>
              <a:t>  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обеспечивает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работу</a:t>
            </a:r>
            <a:r>
              <a:rPr sz="705" spc="151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</a:t>
            </a:r>
            <a:r>
              <a:rPr sz="705" spc="15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большими</a:t>
            </a:r>
            <a:r>
              <a:rPr sz="705" spc="151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потоками</a:t>
            </a:r>
            <a:r>
              <a:rPr sz="705" spc="154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фильтруемой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среды</a:t>
            </a:r>
            <a:r>
              <a:rPr sz="705" spc="308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и</a:t>
            </a:r>
            <a:r>
              <a:rPr sz="705" spc="308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высокую</a:t>
            </a:r>
            <a:r>
              <a:rPr sz="705" spc="308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грязеемкость</a:t>
            </a:r>
            <a:r>
              <a:rPr sz="705" spc="310" dirty="0">
                <a:solidFill>
                  <a:srgbClr val="7E7E7E"/>
                </a:solidFill>
                <a:latin typeface="Verdana"/>
                <a:cs typeface="Verdana"/>
              </a:rPr>
              <a:t>  </a:t>
            </a:r>
            <a:r>
              <a:rPr sz="705" spc="-16" dirty="0">
                <a:solidFill>
                  <a:srgbClr val="7E7E7E"/>
                </a:solidFill>
                <a:latin typeface="Verdana"/>
                <a:cs typeface="Verdana"/>
              </a:rPr>
              <a:t>при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сохранении</a:t>
            </a:r>
            <a:r>
              <a:rPr sz="705" spc="27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исключительной</a:t>
            </a:r>
            <a:r>
              <a:rPr sz="705" spc="278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компактности конструкции.</a:t>
            </a:r>
            <a:endParaRPr sz="705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05" y="764979"/>
            <a:ext cx="1712261" cy="765399"/>
          </a:xfrm>
          <a:prstGeom prst="rect">
            <a:avLst/>
          </a:prstGeom>
        </p:spPr>
        <p:txBody>
          <a:bodyPr vert="horz" wrap="square" lIns="0" tIns="6919" rIns="0" bIns="0" rtlCol="0">
            <a:spAutoFit/>
          </a:bodyPr>
          <a:lstStyle/>
          <a:p>
            <a:pPr marL="8139" marR="3256">
              <a:lnSpc>
                <a:spcPct val="101400"/>
              </a:lnSpc>
              <a:spcBef>
                <a:spcPts val="54"/>
              </a:spcBef>
              <a:tabLst>
                <a:tab pos="550225" algn="l"/>
                <a:tab pos="571795" algn="l"/>
                <a:tab pos="620225" algn="l"/>
                <a:tab pos="715863" algn="l"/>
                <a:tab pos="1066265" algn="l"/>
                <a:tab pos="1137078" algn="l"/>
                <a:tab pos="1351552" algn="l"/>
                <a:tab pos="1448412" algn="l"/>
                <a:tab pos="1645793" algn="l"/>
              </a:tabLst>
            </a:pP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Стандартизированные высококачественные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компоненты позволяют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	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быстро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адаптировать установку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	</a:t>
            </a:r>
            <a:r>
              <a:rPr sz="705" spc="-32" dirty="0">
                <a:solidFill>
                  <a:srgbClr val="7E7E7E"/>
                </a:solidFill>
                <a:latin typeface="Verdana"/>
                <a:cs typeface="Verdana"/>
              </a:rPr>
              <a:t>к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</a:t>
            </a:r>
            <a:r>
              <a:rPr sz="705" spc="-23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конкретной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задаче, обеспечить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		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адекватную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цену, высокую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ремонтопригодность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	</a:t>
            </a:r>
            <a:r>
              <a:rPr sz="705" spc="-32" dirty="0">
                <a:solidFill>
                  <a:srgbClr val="7E7E7E"/>
                </a:solidFill>
                <a:latin typeface="Verdana"/>
                <a:cs typeface="Verdana"/>
              </a:rPr>
              <a:t>и </a:t>
            </a:r>
            <a:r>
              <a:rPr sz="705" dirty="0">
                <a:solidFill>
                  <a:srgbClr val="7E7E7E"/>
                </a:solidFill>
                <a:latin typeface="Verdana"/>
                <a:cs typeface="Verdana"/>
              </a:rPr>
              <a:t>низкие эксплуатационные </a:t>
            </a:r>
            <a:r>
              <a:rPr sz="705" spc="-6" dirty="0">
                <a:solidFill>
                  <a:srgbClr val="7E7E7E"/>
                </a:solidFill>
                <a:latin typeface="Verdana"/>
                <a:cs typeface="Verdana"/>
              </a:rPr>
              <a:t>расходы.</a:t>
            </a:r>
            <a:endParaRPr sz="705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9738" y="4381249"/>
            <a:ext cx="4291439" cy="16914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9773" rIns="0" bIns="115371" rtlCol="0">
            <a:spAutoFit/>
          </a:bodyPr>
          <a:lstStyle/>
          <a:p>
            <a:pPr marL="178660">
              <a:spcBef>
                <a:spcPts val="628"/>
              </a:spcBef>
            </a:pPr>
            <a:r>
              <a:rPr sz="769" b="1" dirty="0">
                <a:solidFill>
                  <a:srgbClr val="7F7F7F"/>
                </a:solidFill>
                <a:latin typeface="Verdana"/>
                <a:cs typeface="Verdana"/>
              </a:rPr>
              <a:t>Установка вариативна </a:t>
            </a:r>
            <a:r>
              <a:rPr sz="769" b="1" spc="-16" dirty="0">
                <a:solidFill>
                  <a:srgbClr val="7F7F7F"/>
                </a:solidFill>
                <a:latin typeface="Verdana"/>
                <a:cs typeface="Verdana"/>
              </a:rPr>
              <a:t>по:</a:t>
            </a:r>
            <a:endParaRPr sz="769" dirty="0">
              <a:latin typeface="Verdana"/>
              <a:cs typeface="Verdana"/>
            </a:endParaRPr>
          </a:p>
          <a:p>
            <a:pPr marL="310926" marR="980801" indent="-130231">
              <a:spcBef>
                <a:spcPts val="933"/>
              </a:spcBef>
              <a:buFont typeface="Symbol"/>
              <a:buChar char=""/>
              <a:tabLst>
                <a:tab pos="310926" algn="l"/>
              </a:tabLst>
            </a:pP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Материалам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изготовления</a:t>
            </a:r>
            <a:r>
              <a:rPr sz="769" spc="-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(титан,</a:t>
            </a:r>
            <a:r>
              <a:rPr sz="769" spc="-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супердуплексная</a:t>
            </a:r>
            <a:r>
              <a:rPr sz="769" spc="-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сталь,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нержавеющая</a:t>
            </a:r>
            <a:r>
              <a:rPr sz="769" spc="-61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сталь);</a:t>
            </a:r>
            <a:endParaRPr sz="769" dirty="0">
              <a:latin typeface="Verdana"/>
              <a:cs typeface="Verdana"/>
            </a:endParaRPr>
          </a:p>
          <a:p>
            <a:pPr marL="310926" marR="435053" indent="-130231">
              <a:spcBef>
                <a:spcPts val="3"/>
              </a:spcBef>
              <a:buFont typeface="Symbol"/>
              <a:buChar char=""/>
              <a:tabLst>
                <a:tab pos="310926" algn="l"/>
              </a:tabLst>
            </a:pP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Габаритным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размерам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(зависит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от</a:t>
            </a:r>
            <a:r>
              <a:rPr sz="769" spc="-19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рабочего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давления,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производительности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(средний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расход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300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куб.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м/час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на</a:t>
            </a:r>
            <a:r>
              <a:rPr sz="769" spc="-19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один</a:t>
            </a:r>
            <a:r>
              <a:rPr sz="769" spc="-2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модуль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при</a:t>
            </a:r>
            <a:r>
              <a:rPr sz="769" spc="-3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присоединительном</a:t>
            </a:r>
            <a:r>
              <a:rPr sz="769" spc="-3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патрубке</a:t>
            </a:r>
            <a:r>
              <a:rPr sz="769" spc="-3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Ду200);</a:t>
            </a:r>
            <a:endParaRPr sz="769" dirty="0">
              <a:latin typeface="Verdana"/>
              <a:cs typeface="Verdana"/>
            </a:endParaRPr>
          </a:p>
          <a:p>
            <a:pPr marL="310926" indent="-130231">
              <a:spcBef>
                <a:spcPts val="160"/>
              </a:spcBef>
              <a:buFont typeface="Symbol"/>
              <a:buChar char=""/>
              <a:tabLst>
                <a:tab pos="310926" algn="l"/>
              </a:tabLst>
            </a:pP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Рейтингу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фильтрации;</a:t>
            </a:r>
            <a:endParaRPr sz="769" dirty="0">
              <a:latin typeface="Verdana"/>
              <a:cs typeface="Verdana"/>
            </a:endParaRPr>
          </a:p>
          <a:p>
            <a:pPr marL="310926" indent="-130231">
              <a:spcBef>
                <a:spcPts val="160"/>
              </a:spcBef>
              <a:buFont typeface="Symbol"/>
              <a:buChar char=""/>
              <a:tabLst>
                <a:tab pos="310926" algn="l"/>
              </a:tabLst>
            </a:pP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Запорно-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регулирующей</a:t>
            </a:r>
            <a:r>
              <a:rPr sz="769" spc="-1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арматуре;</a:t>
            </a:r>
            <a:endParaRPr sz="769" dirty="0">
              <a:latin typeface="Verdana"/>
              <a:cs typeface="Verdana"/>
            </a:endParaRPr>
          </a:p>
          <a:p>
            <a:pPr marL="310926" indent="-130231">
              <a:spcBef>
                <a:spcPts val="160"/>
              </a:spcBef>
              <a:buFont typeface="Symbol"/>
              <a:buChar char=""/>
              <a:tabLst>
                <a:tab pos="310926" algn="l"/>
              </a:tabLst>
            </a:pPr>
            <a:r>
              <a:rPr sz="769" spc="-13" dirty="0">
                <a:solidFill>
                  <a:srgbClr val="7F7F7F"/>
                </a:solidFill>
                <a:latin typeface="Verdana"/>
                <a:cs typeface="Verdana"/>
              </a:rPr>
              <a:t>Контрольно-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измерительным</a:t>
            </a:r>
            <a:r>
              <a:rPr sz="769" spc="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приборам</a:t>
            </a:r>
            <a:r>
              <a:rPr sz="769" spc="6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и</a:t>
            </a:r>
            <a:r>
              <a:rPr sz="769" spc="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автоматике;</a:t>
            </a:r>
            <a:endParaRPr sz="769" dirty="0">
              <a:latin typeface="Verdana"/>
              <a:cs typeface="Verdana"/>
            </a:endParaRPr>
          </a:p>
          <a:p>
            <a:pPr marL="310926" marR="759002" indent="-130231">
              <a:spcBef>
                <a:spcPts val="3"/>
              </a:spcBef>
              <a:buFont typeface="Symbol"/>
              <a:buChar char=""/>
              <a:tabLst>
                <a:tab pos="310926" algn="l"/>
              </a:tabLst>
            </a:pP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Компоновка</a:t>
            </a:r>
            <a:r>
              <a:rPr sz="769" spc="-19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–</a:t>
            </a:r>
            <a:r>
              <a:rPr sz="769" spc="-1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может</a:t>
            </a:r>
            <a:r>
              <a:rPr sz="769" spc="-1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состоять</a:t>
            </a:r>
            <a:r>
              <a:rPr sz="769" spc="-1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из</a:t>
            </a:r>
            <a:r>
              <a:rPr sz="769" spc="-1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нескольких</a:t>
            </a:r>
            <a:r>
              <a:rPr sz="769" spc="-1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попеременно</a:t>
            </a:r>
            <a:r>
              <a:rPr sz="769" spc="-13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16" dirty="0">
                <a:solidFill>
                  <a:srgbClr val="7F7F7F"/>
                </a:solidFill>
                <a:latin typeface="Verdana"/>
                <a:cs typeface="Verdana"/>
              </a:rPr>
              <a:t>или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параллельно</a:t>
            </a:r>
            <a:r>
              <a:rPr sz="769" spc="-35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работающих</a:t>
            </a:r>
            <a:r>
              <a:rPr sz="769" spc="-35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dirty="0">
                <a:solidFill>
                  <a:srgbClr val="7F7F7F"/>
                </a:solidFill>
                <a:latin typeface="Verdana"/>
                <a:cs typeface="Verdana"/>
              </a:rPr>
              <a:t>типовых</a:t>
            </a:r>
            <a:r>
              <a:rPr sz="769" spc="-32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769" spc="-6" dirty="0">
                <a:solidFill>
                  <a:srgbClr val="7F7F7F"/>
                </a:solidFill>
                <a:latin typeface="Verdana"/>
                <a:cs typeface="Verdana"/>
              </a:rPr>
              <a:t>модулей.</a:t>
            </a:r>
            <a:endParaRPr sz="769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7297" y="1802128"/>
            <a:ext cx="4301614" cy="377200"/>
          </a:xfrm>
          <a:prstGeom prst="rect">
            <a:avLst/>
          </a:prstGeom>
          <a:solidFill>
            <a:srgbClr val="7ECFF5"/>
          </a:solidFill>
        </p:spPr>
        <p:txBody>
          <a:bodyPr vert="horz" wrap="square" lIns="0" tIns="115996" rIns="0" bIns="0" rtlCol="0">
            <a:spAutoFit/>
          </a:bodyPr>
          <a:lstStyle/>
          <a:p>
            <a:pPr marL="179474" marR="291391">
              <a:lnSpc>
                <a:spcPct val="104800"/>
              </a:lnSpc>
              <a:spcBef>
                <a:spcPts val="913"/>
              </a:spcBef>
            </a:pP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Эффективная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регенерация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833" b="1" spc="-1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рейтинге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фильтрации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833" b="1" spc="-1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мкм,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несмотря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833" b="1" spc="-3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наличие</a:t>
            </a:r>
            <a:r>
              <a:rPr sz="833" b="1" spc="-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липких,</a:t>
            </a:r>
            <a:r>
              <a:rPr sz="833" b="1" spc="-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гелеобразных</a:t>
            </a:r>
            <a:r>
              <a:rPr sz="833" b="1" spc="-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включений</a:t>
            </a:r>
            <a:r>
              <a:rPr sz="833" b="1" spc="-3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(нетвердых</a:t>
            </a:r>
            <a:r>
              <a:rPr sz="833" b="1" spc="-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включений)</a:t>
            </a:r>
            <a:endParaRPr sz="833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5845" y="2490858"/>
            <a:ext cx="4301614" cy="361583"/>
          </a:xfrm>
          <a:prstGeom prst="rect">
            <a:avLst/>
          </a:prstGeom>
          <a:solidFill>
            <a:srgbClr val="7ECFF5"/>
          </a:solidFill>
        </p:spPr>
        <p:txBody>
          <a:bodyPr vert="horz" wrap="square" lIns="0" tIns="100530" rIns="0" bIns="0" rtlCol="0">
            <a:spAutoFit/>
          </a:bodyPr>
          <a:lstStyle/>
          <a:p>
            <a:pPr marL="174591" marR="893709">
              <a:lnSpc>
                <a:spcPct val="104600"/>
              </a:lnSpc>
              <a:spcBef>
                <a:spcPts val="792"/>
              </a:spcBef>
            </a:pP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Минимальный</a:t>
            </a:r>
            <a:r>
              <a:rPr sz="833" b="1" spc="-2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расход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промывочной</a:t>
            </a:r>
            <a:r>
              <a:rPr sz="833" b="1" spc="-2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жидкости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833" b="1" spc="-2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регенерации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sz="833" b="1" spc="-2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представленных</a:t>
            </a:r>
            <a:r>
              <a:rPr sz="833" b="1" spc="-2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833" b="1" spc="-2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рынке</a:t>
            </a:r>
            <a:r>
              <a:rPr sz="833" b="1" spc="-1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технологий</a:t>
            </a:r>
            <a:endParaRPr sz="833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9740" y="3119270"/>
            <a:ext cx="4301614" cy="334459"/>
          </a:xfrm>
          <a:prstGeom prst="rect">
            <a:avLst/>
          </a:prstGeom>
          <a:solidFill>
            <a:srgbClr val="7ECFF5"/>
          </a:solidFill>
        </p:spPr>
        <p:txBody>
          <a:bodyPr vert="horz" wrap="square" lIns="0" tIns="73668" rIns="0" bIns="0" rtlCol="0">
            <a:spAutoFit/>
          </a:bodyPr>
          <a:lstStyle/>
          <a:p>
            <a:pPr marL="179067" marR="296682">
              <a:lnSpc>
                <a:spcPct val="104700"/>
              </a:lnSpc>
              <a:spcBef>
                <a:spcPts val="580"/>
              </a:spcBef>
            </a:pP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Отсутствие</a:t>
            </a:r>
            <a:r>
              <a:rPr sz="833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необходимости</a:t>
            </a:r>
            <a:r>
              <a:rPr sz="833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затрачивать</a:t>
            </a:r>
            <a:r>
              <a:rPr sz="833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фильтруемую</a:t>
            </a:r>
            <a:r>
              <a:rPr sz="833" b="1" spc="-4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среду</a:t>
            </a:r>
            <a:r>
              <a:rPr sz="833" b="1" spc="-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833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обратную промывку</a:t>
            </a:r>
            <a:endParaRPr sz="833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7703" y="3776498"/>
            <a:ext cx="4295509" cy="289230"/>
          </a:xfrm>
          <a:prstGeom prst="rect">
            <a:avLst/>
          </a:prstGeom>
          <a:solidFill>
            <a:srgbClr val="7ECFF5"/>
          </a:solidFill>
        </p:spPr>
        <p:txBody>
          <a:bodyPr vert="horz" wrap="square" lIns="0" tIns="32560" rIns="0" bIns="0" rtlCol="0">
            <a:spAutoFit/>
          </a:bodyPr>
          <a:lstStyle/>
          <a:p>
            <a:pPr>
              <a:spcBef>
                <a:spcPts val="256"/>
              </a:spcBef>
            </a:pPr>
            <a:endParaRPr sz="833">
              <a:latin typeface="Times New Roman"/>
              <a:cs typeface="Times New Roman"/>
            </a:endParaRPr>
          </a:p>
          <a:p>
            <a:pPr marL="179067"/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Высокая</a:t>
            </a:r>
            <a:r>
              <a:rPr sz="833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производительность</a:t>
            </a:r>
            <a:r>
              <a:rPr sz="833" b="1" spc="-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833" b="1" spc="-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3" b="1" dirty="0">
                <a:solidFill>
                  <a:srgbClr val="FFFFFF"/>
                </a:solidFill>
                <a:latin typeface="Trebuchet MS"/>
                <a:cs typeface="Trebuchet MS"/>
              </a:rPr>
              <a:t>малых</a:t>
            </a:r>
            <a:r>
              <a:rPr sz="833" b="1" spc="-6" dirty="0">
                <a:solidFill>
                  <a:srgbClr val="FFFFFF"/>
                </a:solidFill>
                <a:latin typeface="Trebuchet MS"/>
                <a:cs typeface="Trebuchet MS"/>
              </a:rPr>
              <a:t> габаритах</a:t>
            </a:r>
            <a:r>
              <a:rPr sz="833" spc="-6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833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608" y="1802119"/>
            <a:ext cx="2192118" cy="44154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8759" y="1802128"/>
            <a:ext cx="2309985" cy="26324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8757" y="4502934"/>
            <a:ext cx="2310149" cy="1689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595" y="923921"/>
            <a:ext cx="9691962" cy="5456689"/>
          </a:xfrm>
          <a:custGeom>
            <a:avLst/>
            <a:gdLst/>
            <a:ahLst/>
            <a:cxnLst/>
            <a:rect l="l" t="t" r="r" b="b"/>
            <a:pathLst>
              <a:path w="15121255" h="8513445">
                <a:moveTo>
                  <a:pt x="15121128" y="0"/>
                </a:moveTo>
                <a:lnTo>
                  <a:pt x="0" y="0"/>
                </a:lnTo>
                <a:lnTo>
                  <a:pt x="0" y="8513445"/>
                </a:lnTo>
                <a:lnTo>
                  <a:pt x="15121128" y="8513445"/>
                </a:lnTo>
                <a:lnTo>
                  <a:pt x="15121128" y="0"/>
                </a:lnTo>
                <a:close/>
              </a:path>
            </a:pathLst>
          </a:custGeom>
          <a:solidFill>
            <a:srgbClr val="DEEFF9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049" y="80124"/>
            <a:ext cx="8020400" cy="617617"/>
          </a:xfrm>
          <a:prstGeom prst="rect">
            <a:avLst/>
          </a:prstGeom>
        </p:spPr>
        <p:txBody>
          <a:bodyPr vert="horz" wrap="square" lIns="0" tIns="8140" rIns="0" bIns="0" rtlCol="0" anchor="ctr">
            <a:spAutoFit/>
          </a:bodyPr>
          <a:lstStyle/>
          <a:p>
            <a:pPr marL="8139">
              <a:spcBef>
                <a:spcPts val="64"/>
              </a:spcBef>
            </a:pPr>
            <a:endParaRPr spc="-87" dirty="0"/>
          </a:p>
        </p:txBody>
      </p:sp>
      <p:sp>
        <p:nvSpPr>
          <p:cNvPr id="4" name="object 4"/>
          <p:cNvSpPr/>
          <p:nvPr/>
        </p:nvSpPr>
        <p:spPr>
          <a:xfrm>
            <a:off x="1477331" y="5084143"/>
            <a:ext cx="3800187" cy="1118444"/>
          </a:xfrm>
          <a:custGeom>
            <a:avLst/>
            <a:gdLst/>
            <a:ahLst/>
            <a:cxnLst/>
            <a:rect l="l" t="t" r="r" b="b"/>
            <a:pathLst>
              <a:path w="5928995" h="1744979">
                <a:moveTo>
                  <a:pt x="5928995" y="0"/>
                </a:moveTo>
                <a:lnTo>
                  <a:pt x="0" y="0"/>
                </a:lnTo>
                <a:lnTo>
                  <a:pt x="0" y="1744979"/>
                </a:lnTo>
                <a:lnTo>
                  <a:pt x="5928995" y="1744979"/>
                </a:lnTo>
                <a:lnTo>
                  <a:pt x="5928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1676111" y="5109922"/>
            <a:ext cx="3472549" cy="654204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154649" indent="-146510">
              <a:spcBef>
                <a:spcPts val="61"/>
              </a:spcBef>
              <a:buFont typeface="Symbol"/>
              <a:buChar char=""/>
              <a:tabLst>
                <a:tab pos="154649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Входная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и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выходная</a:t>
            </a:r>
            <a:r>
              <a:rPr sz="833" spc="-1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задвижки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открыты.</a:t>
            </a:r>
            <a:endParaRPr sz="833">
              <a:latin typeface="Trebuchet MS"/>
              <a:cs typeface="Trebuchet MS"/>
            </a:endParaRPr>
          </a:p>
          <a:p>
            <a:pPr marL="154649" marR="3256" indent="-146917">
              <a:lnSpc>
                <a:spcPts val="968"/>
              </a:lnSpc>
              <a:spcBef>
                <a:spcPts val="73"/>
              </a:spcBef>
              <a:buFont typeface="Symbol"/>
              <a:buChar char=""/>
              <a:tabLst>
                <a:tab pos="154649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Раствор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поступает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камеру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фильтрации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входной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патрубок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и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проходит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фильтрующий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элемент.</a:t>
            </a:r>
            <a:endParaRPr sz="833">
              <a:latin typeface="Trebuchet MS"/>
              <a:cs typeface="Trebuchet MS"/>
            </a:endParaRPr>
          </a:p>
          <a:p>
            <a:pPr marL="154649" indent="-146510">
              <a:lnSpc>
                <a:spcPts val="981"/>
              </a:lnSpc>
              <a:buFont typeface="Symbol"/>
              <a:buChar char=""/>
              <a:tabLst>
                <a:tab pos="154649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Очищенная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жидкость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выводится</a:t>
            </a:r>
            <a:r>
              <a:rPr sz="833" spc="-1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из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камеры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выходной</a:t>
            </a:r>
            <a:endParaRPr sz="833">
              <a:latin typeface="Trebuchet MS"/>
              <a:cs typeface="Trebuchet MS"/>
            </a:endParaRPr>
          </a:p>
          <a:p>
            <a:pPr marL="154649">
              <a:lnSpc>
                <a:spcPts val="993"/>
              </a:lnSpc>
            </a:pP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патрубок.</a:t>
            </a:r>
            <a:endParaRPr sz="833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2041" y="1105908"/>
            <a:ext cx="1761102" cy="382583"/>
          </a:xfrm>
          <a:custGeom>
            <a:avLst/>
            <a:gdLst/>
            <a:ahLst/>
            <a:cxnLst/>
            <a:rect l="l" t="t" r="r" b="b"/>
            <a:pathLst>
              <a:path w="2747645" h="596900">
                <a:moveTo>
                  <a:pt x="2747644" y="0"/>
                </a:moveTo>
                <a:lnTo>
                  <a:pt x="0" y="0"/>
                </a:lnTo>
                <a:lnTo>
                  <a:pt x="0" y="596900"/>
                </a:lnTo>
                <a:lnTo>
                  <a:pt x="2747644" y="596900"/>
                </a:lnTo>
                <a:lnTo>
                  <a:pt x="2747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 txBox="1"/>
          <p:nvPr/>
        </p:nvSpPr>
        <p:spPr>
          <a:xfrm>
            <a:off x="2770542" y="1203507"/>
            <a:ext cx="1021170" cy="135985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833" b="1" dirty="0">
                <a:solidFill>
                  <a:srgbClr val="0068B4"/>
                </a:solidFill>
                <a:latin typeface="Trebuchet MS"/>
                <a:cs typeface="Trebuchet MS"/>
              </a:rPr>
              <a:t>Режим</a:t>
            </a:r>
            <a:r>
              <a:rPr sz="833" b="1" spc="-45" dirty="0">
                <a:solidFill>
                  <a:srgbClr val="0068B4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0068B4"/>
                </a:solidFill>
                <a:latin typeface="Trebuchet MS"/>
                <a:cs typeface="Trebuchet MS"/>
              </a:rPr>
              <a:t>фильтрации</a:t>
            </a:r>
            <a:endParaRPr sz="833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07080" y="1114862"/>
            <a:ext cx="1761102" cy="382583"/>
          </a:xfrm>
          <a:custGeom>
            <a:avLst/>
            <a:gdLst/>
            <a:ahLst/>
            <a:cxnLst/>
            <a:rect l="l" t="t" r="r" b="b"/>
            <a:pathLst>
              <a:path w="2747645" h="596900">
                <a:moveTo>
                  <a:pt x="2747645" y="0"/>
                </a:moveTo>
                <a:lnTo>
                  <a:pt x="0" y="0"/>
                </a:lnTo>
                <a:lnTo>
                  <a:pt x="0" y="596900"/>
                </a:lnTo>
                <a:lnTo>
                  <a:pt x="2747645" y="596900"/>
                </a:lnTo>
                <a:lnTo>
                  <a:pt x="2747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7985715" y="1213276"/>
            <a:ext cx="804238" cy="135985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>
              <a:spcBef>
                <a:spcPts val="61"/>
              </a:spcBef>
            </a:pPr>
            <a:r>
              <a:rPr sz="833" b="1" dirty="0">
                <a:solidFill>
                  <a:srgbClr val="0068B4"/>
                </a:solidFill>
                <a:latin typeface="Trebuchet MS"/>
                <a:cs typeface="Trebuchet MS"/>
              </a:rPr>
              <a:t>Режим</a:t>
            </a:r>
            <a:r>
              <a:rPr sz="833" b="1" spc="-45" dirty="0">
                <a:solidFill>
                  <a:srgbClr val="0068B4"/>
                </a:solidFill>
                <a:latin typeface="Trebuchet MS"/>
                <a:cs typeface="Trebuchet MS"/>
              </a:rPr>
              <a:t> </a:t>
            </a:r>
            <a:r>
              <a:rPr sz="833" b="1" spc="-6" dirty="0">
                <a:solidFill>
                  <a:srgbClr val="0068B4"/>
                </a:solidFill>
                <a:latin typeface="Trebuchet MS"/>
                <a:cs typeface="Trebuchet MS"/>
              </a:rPr>
              <a:t>очистки</a:t>
            </a:r>
            <a:endParaRPr sz="833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73261" y="1778684"/>
            <a:ext cx="8842546" cy="4424529"/>
            <a:chOff x="350520" y="2775076"/>
            <a:chExt cx="13796010" cy="6903084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2775076"/>
              <a:ext cx="5928741" cy="50882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81984" y="6103365"/>
              <a:ext cx="1578610" cy="1329690"/>
            </a:xfrm>
            <a:custGeom>
              <a:avLst/>
              <a:gdLst/>
              <a:ahLst/>
              <a:cxnLst/>
              <a:rect l="l" t="t" r="r" b="b"/>
              <a:pathLst>
                <a:path w="1578610" h="1329690">
                  <a:moveTo>
                    <a:pt x="0" y="166369"/>
                  </a:moveTo>
                  <a:lnTo>
                    <a:pt x="925829" y="1329689"/>
                  </a:lnTo>
                </a:path>
                <a:path w="1578610" h="1329690">
                  <a:moveTo>
                    <a:pt x="795654" y="0"/>
                  </a:moveTo>
                  <a:lnTo>
                    <a:pt x="1578610" y="9969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8217535" y="7944268"/>
              <a:ext cx="5928995" cy="1733550"/>
            </a:xfrm>
            <a:custGeom>
              <a:avLst/>
              <a:gdLst/>
              <a:ahLst/>
              <a:cxnLst/>
              <a:rect l="l" t="t" r="r" b="b"/>
              <a:pathLst>
                <a:path w="5928994" h="1733550">
                  <a:moveTo>
                    <a:pt x="5928995" y="0"/>
                  </a:moveTo>
                  <a:lnTo>
                    <a:pt x="0" y="0"/>
                  </a:lnTo>
                  <a:lnTo>
                    <a:pt x="0" y="1733549"/>
                  </a:lnTo>
                  <a:lnTo>
                    <a:pt x="5928995" y="1733549"/>
                  </a:lnTo>
                  <a:lnTo>
                    <a:pt x="5928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15620" y="5115782"/>
            <a:ext cx="3509180" cy="1034628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154242" indent="-146103">
              <a:spcBef>
                <a:spcPts val="61"/>
              </a:spcBef>
              <a:buFont typeface="Symbol"/>
              <a:buChar char=""/>
              <a:tabLst>
                <a:tab pos="154242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Входная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и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выходная</a:t>
            </a:r>
            <a:r>
              <a:rPr sz="833" spc="-1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задвижка</a:t>
            </a:r>
            <a:r>
              <a:rPr sz="833" spc="-1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закрываются.</a:t>
            </a:r>
            <a:endParaRPr sz="833">
              <a:latin typeface="Trebuchet MS"/>
              <a:cs typeface="Trebuchet MS"/>
            </a:endParaRPr>
          </a:p>
          <a:p>
            <a:pPr marL="154242" indent="-146103">
              <a:spcBef>
                <a:spcPts val="32"/>
              </a:spcBef>
              <a:buFont typeface="Symbol"/>
              <a:buChar char=""/>
              <a:tabLst>
                <a:tab pos="154242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Раствор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выводится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из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камеры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фильтрации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 дренаж.</a:t>
            </a:r>
            <a:endParaRPr sz="833">
              <a:latin typeface="Trebuchet MS"/>
              <a:cs typeface="Trebuchet MS"/>
            </a:endParaRPr>
          </a:p>
          <a:p>
            <a:pPr marL="154649" marR="203486" indent="-146510">
              <a:lnSpc>
                <a:spcPts val="987"/>
              </a:lnSpc>
              <a:spcBef>
                <a:spcPts val="58"/>
              </a:spcBef>
              <a:buFont typeface="Symbol"/>
              <a:buChar char=""/>
              <a:tabLst>
                <a:tab pos="154649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Внутрь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фильтра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заводятся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форсунки,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которые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на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стенки.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фильтра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подается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вода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под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высоким</a:t>
            </a:r>
            <a:r>
              <a:rPr sz="833" spc="-1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давлением.</a:t>
            </a:r>
            <a:endParaRPr sz="833">
              <a:latin typeface="Trebuchet MS"/>
              <a:cs typeface="Trebuchet MS"/>
            </a:endParaRPr>
          </a:p>
          <a:p>
            <a:pPr marL="154649" marR="3256" indent="-146510">
              <a:lnSpc>
                <a:spcPct val="97000"/>
              </a:lnSpc>
              <a:spcBef>
                <a:spcPts val="13"/>
              </a:spcBef>
              <a:buFont typeface="Symbol"/>
              <a:buChar char=""/>
              <a:tabLst>
                <a:tab pos="154649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Форсунки</a:t>
            </a:r>
            <a:r>
              <a:rPr sz="833" spc="-2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под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реактивным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действием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струи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начинают</a:t>
            </a:r>
            <a:r>
              <a:rPr sz="833" spc="-13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вращаться,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что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способствует</a:t>
            </a:r>
            <a:r>
              <a:rPr sz="833" spc="-19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равномерному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и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качественному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процессу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очистки фильтра.</a:t>
            </a:r>
            <a:endParaRPr sz="833">
              <a:latin typeface="Trebuchet MS"/>
              <a:cs typeface="Trebuchet MS"/>
            </a:endParaRPr>
          </a:p>
          <a:p>
            <a:pPr marL="154242" indent="-146103">
              <a:spcBef>
                <a:spcPts val="13"/>
              </a:spcBef>
              <a:buFont typeface="Symbol"/>
              <a:buChar char=""/>
              <a:tabLst>
                <a:tab pos="154242" algn="l"/>
              </a:tabLst>
            </a:pP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Грязная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жидкость</a:t>
            </a:r>
            <a:r>
              <a:rPr sz="833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после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очистки</a:t>
            </a:r>
            <a:r>
              <a:rPr sz="833" spc="-26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выводится</a:t>
            </a:r>
            <a:r>
              <a:rPr sz="833" spc="-3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dirty="0">
                <a:solidFill>
                  <a:srgbClr val="7E7E7E"/>
                </a:solidFill>
                <a:latin typeface="Trebuchet MS"/>
                <a:cs typeface="Trebuchet MS"/>
              </a:rPr>
              <a:t>через</a:t>
            </a:r>
            <a:r>
              <a:rPr sz="833" spc="-22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33" spc="-6" dirty="0">
                <a:solidFill>
                  <a:srgbClr val="7E7E7E"/>
                </a:solidFill>
                <a:latin typeface="Trebuchet MS"/>
                <a:cs typeface="Trebuchet MS"/>
              </a:rPr>
              <a:t>дренаж.</a:t>
            </a:r>
            <a:endParaRPr sz="833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1904" y="4688269"/>
            <a:ext cx="616202" cy="292635"/>
          </a:xfrm>
          <a:custGeom>
            <a:avLst/>
            <a:gdLst/>
            <a:ahLst/>
            <a:cxnLst/>
            <a:rect l="l" t="t" r="r" b="b"/>
            <a:pathLst>
              <a:path w="961389" h="456565">
                <a:moveTo>
                  <a:pt x="961389" y="0"/>
                </a:moveTo>
                <a:lnTo>
                  <a:pt x="0" y="0"/>
                </a:lnTo>
                <a:lnTo>
                  <a:pt x="0" y="456565"/>
                </a:lnTo>
                <a:lnTo>
                  <a:pt x="961389" y="456565"/>
                </a:lnTo>
                <a:lnTo>
                  <a:pt x="961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 txBox="1"/>
          <p:nvPr/>
        </p:nvSpPr>
        <p:spPr>
          <a:xfrm>
            <a:off x="3881904" y="4688267"/>
            <a:ext cx="616202" cy="250496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9536" rIns="0" bIns="0" rtlCol="0">
            <a:spAutoFit/>
          </a:bodyPr>
          <a:lstStyle/>
          <a:p>
            <a:pPr marL="61046">
              <a:lnSpc>
                <a:spcPct val="109100"/>
              </a:lnSpc>
              <a:spcBef>
                <a:spcPts val="154"/>
              </a:spcBef>
            </a:pPr>
            <a:r>
              <a:rPr sz="705" spc="-6" dirty="0">
                <a:latin typeface="Calibri"/>
                <a:cs typeface="Calibri"/>
              </a:rPr>
              <a:t>Фильтрующий элемент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08036" y="4330920"/>
            <a:ext cx="502242" cy="292635"/>
          </a:xfrm>
          <a:custGeom>
            <a:avLst/>
            <a:gdLst/>
            <a:ahLst/>
            <a:cxnLst/>
            <a:rect l="l" t="t" r="r" b="b"/>
            <a:pathLst>
              <a:path w="783589" h="456565">
                <a:moveTo>
                  <a:pt x="783589" y="0"/>
                </a:moveTo>
                <a:lnTo>
                  <a:pt x="0" y="0"/>
                </a:lnTo>
                <a:lnTo>
                  <a:pt x="0" y="456564"/>
                </a:lnTo>
                <a:lnTo>
                  <a:pt x="783589" y="456564"/>
                </a:lnTo>
                <a:lnTo>
                  <a:pt x="78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object 18"/>
          <p:cNvSpPr txBox="1"/>
          <p:nvPr/>
        </p:nvSpPr>
        <p:spPr>
          <a:xfrm>
            <a:off x="4308036" y="4330918"/>
            <a:ext cx="502242" cy="250496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9536" rIns="0" bIns="0" rtlCol="0">
            <a:spAutoFit/>
          </a:bodyPr>
          <a:lstStyle/>
          <a:p>
            <a:pPr marL="61046" marR="48023">
              <a:lnSpc>
                <a:spcPct val="109100"/>
              </a:lnSpc>
              <a:spcBef>
                <a:spcPts val="154"/>
              </a:spcBef>
            </a:pPr>
            <a:r>
              <a:rPr sz="705" spc="-6" dirty="0">
                <a:latin typeface="Calibri"/>
                <a:cs typeface="Calibri"/>
              </a:rPr>
              <a:t>Выходной патрубок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35369" y="3387078"/>
            <a:ext cx="502242" cy="292635"/>
          </a:xfrm>
          <a:custGeom>
            <a:avLst/>
            <a:gdLst/>
            <a:ahLst/>
            <a:cxnLst/>
            <a:rect l="l" t="t" r="r" b="b"/>
            <a:pathLst>
              <a:path w="783590" h="456564">
                <a:moveTo>
                  <a:pt x="783590" y="0"/>
                </a:moveTo>
                <a:lnTo>
                  <a:pt x="0" y="0"/>
                </a:lnTo>
                <a:lnTo>
                  <a:pt x="0" y="456564"/>
                </a:lnTo>
                <a:lnTo>
                  <a:pt x="783590" y="456564"/>
                </a:lnTo>
                <a:lnTo>
                  <a:pt x="78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object 20"/>
          <p:cNvSpPr txBox="1"/>
          <p:nvPr/>
        </p:nvSpPr>
        <p:spPr>
          <a:xfrm>
            <a:off x="1735369" y="3387078"/>
            <a:ext cx="502242" cy="2500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9129" rIns="0" bIns="0" rtlCol="0">
            <a:spAutoFit/>
          </a:bodyPr>
          <a:lstStyle/>
          <a:p>
            <a:pPr marL="60232" marR="86685">
              <a:lnSpc>
                <a:spcPct val="109100"/>
              </a:lnSpc>
              <a:spcBef>
                <a:spcPts val="151"/>
              </a:spcBef>
            </a:pPr>
            <a:r>
              <a:rPr sz="705" spc="-6" dirty="0">
                <a:latin typeface="Calibri"/>
                <a:cs typeface="Calibri"/>
              </a:rPr>
              <a:t>Входной патрубок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1934" y="1613359"/>
            <a:ext cx="755398" cy="1981290"/>
            <a:chOff x="629284" y="2517139"/>
            <a:chExt cx="1178560" cy="3091180"/>
          </a:xfrm>
        </p:grpSpPr>
        <p:sp>
          <p:nvSpPr>
            <p:cNvPr id="22" name="object 22"/>
            <p:cNvSpPr/>
            <p:nvPr/>
          </p:nvSpPr>
          <p:spPr>
            <a:xfrm>
              <a:off x="1543684" y="4608067"/>
              <a:ext cx="260985" cy="996950"/>
            </a:xfrm>
            <a:custGeom>
              <a:avLst/>
              <a:gdLst/>
              <a:ahLst/>
              <a:cxnLst/>
              <a:rect l="l" t="t" r="r" b="b"/>
              <a:pathLst>
                <a:path w="260985" h="996950">
                  <a:moveTo>
                    <a:pt x="0" y="996950"/>
                  </a:moveTo>
                  <a:lnTo>
                    <a:pt x="26098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284" y="2517139"/>
              <a:ext cx="783590" cy="456565"/>
            </a:xfrm>
            <a:custGeom>
              <a:avLst/>
              <a:gdLst/>
              <a:ahLst/>
              <a:cxnLst/>
              <a:rect l="l" t="t" r="r" b="b"/>
              <a:pathLst>
                <a:path w="783590" h="456564">
                  <a:moveTo>
                    <a:pt x="783590" y="0"/>
                  </a:moveTo>
                  <a:lnTo>
                    <a:pt x="0" y="0"/>
                  </a:lnTo>
                  <a:lnTo>
                    <a:pt x="0" y="456565"/>
                  </a:lnTo>
                  <a:lnTo>
                    <a:pt x="783590" y="456565"/>
                  </a:lnTo>
                  <a:lnTo>
                    <a:pt x="783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51934" y="1613360"/>
            <a:ext cx="502242" cy="24967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8721" rIns="0" bIns="0" rtlCol="0">
            <a:spAutoFit/>
          </a:bodyPr>
          <a:lstStyle/>
          <a:p>
            <a:pPr marL="61453" marR="66336">
              <a:lnSpc>
                <a:spcPct val="109100"/>
              </a:lnSpc>
              <a:spcBef>
                <a:spcPts val="147"/>
              </a:spcBef>
            </a:pPr>
            <a:r>
              <a:rPr sz="705" spc="-6" dirty="0">
                <a:latin typeface="Calibri"/>
                <a:cs typeface="Calibri"/>
              </a:rPr>
              <a:t>Входная задвижка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77130" y="1904041"/>
            <a:ext cx="2550688" cy="1048847"/>
            <a:chOff x="1136650" y="2970656"/>
            <a:chExt cx="3979545" cy="1636395"/>
          </a:xfrm>
        </p:grpSpPr>
        <p:sp>
          <p:nvSpPr>
            <p:cNvPr id="26" name="object 26"/>
            <p:cNvSpPr/>
            <p:nvPr/>
          </p:nvSpPr>
          <p:spPr>
            <a:xfrm>
              <a:off x="1139825" y="2973831"/>
              <a:ext cx="130175" cy="255270"/>
            </a:xfrm>
            <a:custGeom>
              <a:avLst/>
              <a:gdLst/>
              <a:ahLst/>
              <a:cxnLst/>
              <a:rect l="l" t="t" r="r" b="b"/>
              <a:pathLst>
                <a:path w="130175" h="255269">
                  <a:moveTo>
                    <a:pt x="0" y="0"/>
                  </a:moveTo>
                  <a:lnTo>
                    <a:pt x="130175" y="25527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2604" y="4150359"/>
              <a:ext cx="783590" cy="456565"/>
            </a:xfrm>
            <a:custGeom>
              <a:avLst/>
              <a:gdLst/>
              <a:ahLst/>
              <a:cxnLst/>
              <a:rect l="l" t="t" r="r" b="b"/>
              <a:pathLst>
                <a:path w="783589" h="456564">
                  <a:moveTo>
                    <a:pt x="783589" y="0"/>
                  </a:moveTo>
                  <a:lnTo>
                    <a:pt x="0" y="0"/>
                  </a:lnTo>
                  <a:lnTo>
                    <a:pt x="0" y="456564"/>
                  </a:lnTo>
                  <a:lnTo>
                    <a:pt x="783589" y="456564"/>
                  </a:lnTo>
                  <a:lnTo>
                    <a:pt x="783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25575" y="2660172"/>
            <a:ext cx="502242" cy="2500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9129" rIns="0" bIns="0" rtlCol="0">
            <a:spAutoFit/>
          </a:bodyPr>
          <a:lstStyle/>
          <a:p>
            <a:pPr marL="61860" marR="56569">
              <a:lnSpc>
                <a:spcPct val="109100"/>
              </a:lnSpc>
              <a:spcBef>
                <a:spcPts val="151"/>
              </a:spcBef>
            </a:pPr>
            <a:r>
              <a:rPr sz="705" spc="-6" dirty="0">
                <a:latin typeface="Calibri"/>
                <a:cs typeface="Calibri"/>
              </a:rPr>
              <a:t>Выходная задвижка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50773" y="995529"/>
            <a:ext cx="1304037" cy="2122927"/>
            <a:chOff x="4839970" y="1553209"/>
            <a:chExt cx="2034539" cy="3312160"/>
          </a:xfrm>
        </p:grpSpPr>
        <p:sp>
          <p:nvSpPr>
            <p:cNvPr id="30" name="object 30"/>
            <p:cNvSpPr/>
            <p:nvPr/>
          </p:nvSpPr>
          <p:spPr>
            <a:xfrm>
              <a:off x="4843145" y="4606797"/>
              <a:ext cx="130175" cy="255270"/>
            </a:xfrm>
            <a:custGeom>
              <a:avLst/>
              <a:gdLst/>
              <a:ahLst/>
              <a:cxnLst/>
              <a:rect l="l" t="t" r="r" b="b"/>
              <a:pathLst>
                <a:path w="130175" h="255270">
                  <a:moveTo>
                    <a:pt x="0" y="0"/>
                  </a:moveTo>
                  <a:lnTo>
                    <a:pt x="130175" y="25527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0920" y="1553209"/>
              <a:ext cx="783590" cy="456565"/>
            </a:xfrm>
            <a:custGeom>
              <a:avLst/>
              <a:gdLst/>
              <a:ahLst/>
              <a:cxnLst/>
              <a:rect l="l" t="t" r="r" b="b"/>
              <a:pathLst>
                <a:path w="783590" h="456564">
                  <a:moveTo>
                    <a:pt x="783590" y="0"/>
                  </a:moveTo>
                  <a:lnTo>
                    <a:pt x="0" y="0"/>
                  </a:lnTo>
                  <a:lnTo>
                    <a:pt x="0" y="456565"/>
                  </a:lnTo>
                  <a:lnTo>
                    <a:pt x="783590" y="456565"/>
                  </a:lnTo>
                  <a:lnTo>
                    <a:pt x="783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52567" y="995529"/>
            <a:ext cx="502242" cy="25008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9128" rIns="0" bIns="0" rtlCol="0">
            <a:spAutoFit/>
          </a:bodyPr>
          <a:lstStyle/>
          <a:p>
            <a:pPr marL="60639" marR="67557">
              <a:lnSpc>
                <a:spcPct val="109100"/>
              </a:lnSpc>
              <a:spcBef>
                <a:spcPts val="150"/>
              </a:spcBef>
            </a:pPr>
            <a:r>
              <a:rPr sz="705" spc="-6" dirty="0">
                <a:latin typeface="Calibri"/>
                <a:cs typeface="Calibri"/>
              </a:rPr>
              <a:t>Входная задвижка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09755" y="1043229"/>
            <a:ext cx="4646345" cy="3975605"/>
            <a:chOff x="6960234" y="1627631"/>
            <a:chExt cx="7249159" cy="6202680"/>
          </a:xfrm>
        </p:grpSpPr>
        <p:sp>
          <p:nvSpPr>
            <p:cNvPr id="34" name="object 34"/>
            <p:cNvSpPr/>
            <p:nvPr/>
          </p:nvSpPr>
          <p:spPr>
            <a:xfrm>
              <a:off x="6963409" y="1630806"/>
              <a:ext cx="130175" cy="255270"/>
            </a:xfrm>
            <a:custGeom>
              <a:avLst/>
              <a:gdLst/>
              <a:ahLst/>
              <a:cxnLst/>
              <a:rect l="l" t="t" r="r" b="b"/>
              <a:pathLst>
                <a:path w="130175" h="255269">
                  <a:moveTo>
                    <a:pt x="0" y="0"/>
                  </a:moveTo>
                  <a:lnTo>
                    <a:pt x="130175" y="25527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114" y="2773171"/>
              <a:ext cx="5923279" cy="50571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18574" y="5734685"/>
              <a:ext cx="783590" cy="320040"/>
            </a:xfrm>
            <a:custGeom>
              <a:avLst/>
              <a:gdLst/>
              <a:ahLst/>
              <a:cxnLst/>
              <a:rect l="l" t="t" r="r" b="b"/>
              <a:pathLst>
                <a:path w="783590" h="320039">
                  <a:moveTo>
                    <a:pt x="78359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783590" y="320039"/>
                  </a:lnTo>
                  <a:lnTo>
                    <a:pt x="783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64951" y="3675645"/>
            <a:ext cx="502242" cy="136438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7676" rIns="0" bIns="0" rtlCol="0">
            <a:spAutoFit/>
          </a:bodyPr>
          <a:lstStyle/>
          <a:p>
            <a:pPr marL="61453">
              <a:spcBef>
                <a:spcPts val="218"/>
              </a:spcBef>
            </a:pPr>
            <a:r>
              <a:rPr sz="705" spc="-6" dirty="0">
                <a:latin typeface="Calibri"/>
                <a:cs typeface="Calibri"/>
              </a:rPr>
              <a:t>Форсунки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57800" y="2356140"/>
            <a:ext cx="538465" cy="292635"/>
          </a:xfrm>
          <a:custGeom>
            <a:avLst/>
            <a:gdLst/>
            <a:ahLst/>
            <a:cxnLst/>
            <a:rect l="l" t="t" r="r" b="b"/>
            <a:pathLst>
              <a:path w="840104" h="456564">
                <a:moveTo>
                  <a:pt x="840104" y="0"/>
                </a:moveTo>
                <a:lnTo>
                  <a:pt x="0" y="0"/>
                </a:lnTo>
                <a:lnTo>
                  <a:pt x="0" y="456565"/>
                </a:lnTo>
                <a:lnTo>
                  <a:pt x="840104" y="456565"/>
                </a:lnTo>
                <a:lnTo>
                  <a:pt x="840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9" name="object 39"/>
          <p:cNvSpPr txBox="1"/>
          <p:nvPr/>
        </p:nvSpPr>
        <p:spPr>
          <a:xfrm>
            <a:off x="8757800" y="2356140"/>
            <a:ext cx="538465" cy="24926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8315" rIns="0" bIns="0" rtlCol="0">
            <a:spAutoFit/>
          </a:bodyPr>
          <a:lstStyle/>
          <a:p>
            <a:pPr marL="62267" marR="45581">
              <a:lnSpc>
                <a:spcPct val="109100"/>
              </a:lnSpc>
              <a:spcBef>
                <a:spcPts val="144"/>
              </a:spcBef>
            </a:pPr>
            <a:r>
              <a:rPr sz="705" spc="-6" dirty="0">
                <a:latin typeface="Calibri"/>
                <a:cs typeface="Calibri"/>
              </a:rPr>
              <a:t>Подающий </a:t>
            </a:r>
            <a:r>
              <a:rPr sz="705" spc="-13" dirty="0">
                <a:latin typeface="Calibri"/>
                <a:cs typeface="Calibri"/>
              </a:rPr>
              <a:t>шток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99113" y="4212887"/>
            <a:ext cx="502242" cy="292635"/>
          </a:xfrm>
          <a:custGeom>
            <a:avLst/>
            <a:gdLst/>
            <a:ahLst/>
            <a:cxnLst/>
            <a:rect l="l" t="t" r="r" b="b"/>
            <a:pathLst>
              <a:path w="783590" h="456565">
                <a:moveTo>
                  <a:pt x="783590" y="0"/>
                </a:moveTo>
                <a:lnTo>
                  <a:pt x="0" y="0"/>
                </a:lnTo>
                <a:lnTo>
                  <a:pt x="0" y="456564"/>
                </a:lnTo>
                <a:lnTo>
                  <a:pt x="783590" y="456564"/>
                </a:lnTo>
                <a:lnTo>
                  <a:pt x="78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1" name="object 41"/>
          <p:cNvSpPr txBox="1"/>
          <p:nvPr/>
        </p:nvSpPr>
        <p:spPr>
          <a:xfrm>
            <a:off x="9299113" y="4212888"/>
            <a:ext cx="502242" cy="25064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5873" rIns="0" bIns="0" rtlCol="0">
            <a:spAutoFit/>
          </a:bodyPr>
          <a:lstStyle/>
          <a:p>
            <a:pPr marL="62674" marR="55755">
              <a:lnSpc>
                <a:spcPct val="111100"/>
              </a:lnSpc>
              <a:spcBef>
                <a:spcPts val="125"/>
              </a:spcBef>
            </a:pPr>
            <a:r>
              <a:rPr sz="705" spc="-6" dirty="0">
                <a:latin typeface="Calibri"/>
                <a:cs typeface="Calibri"/>
              </a:rPr>
              <a:t>Выходная задвижка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30802" y="1615803"/>
            <a:ext cx="502242" cy="292635"/>
          </a:xfrm>
          <a:custGeom>
            <a:avLst/>
            <a:gdLst/>
            <a:ahLst/>
            <a:cxnLst/>
            <a:rect l="l" t="t" r="r" b="b"/>
            <a:pathLst>
              <a:path w="783590" h="456564">
                <a:moveTo>
                  <a:pt x="783590" y="0"/>
                </a:moveTo>
                <a:lnTo>
                  <a:pt x="0" y="0"/>
                </a:lnTo>
                <a:lnTo>
                  <a:pt x="0" y="456565"/>
                </a:lnTo>
                <a:lnTo>
                  <a:pt x="783590" y="456565"/>
                </a:lnTo>
                <a:lnTo>
                  <a:pt x="78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3" name="object 43"/>
          <p:cNvSpPr txBox="1"/>
          <p:nvPr/>
        </p:nvSpPr>
        <p:spPr>
          <a:xfrm>
            <a:off x="6630802" y="1615801"/>
            <a:ext cx="502242" cy="2510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6280" rIns="0" bIns="0" rtlCol="0">
            <a:spAutoFit/>
          </a:bodyPr>
          <a:lstStyle/>
          <a:p>
            <a:pPr marL="61453" marR="66336">
              <a:lnSpc>
                <a:spcPct val="110900"/>
              </a:lnSpc>
              <a:spcBef>
                <a:spcPts val="128"/>
              </a:spcBef>
            </a:pPr>
            <a:r>
              <a:rPr sz="705" spc="-6" dirty="0">
                <a:latin typeface="Calibri"/>
                <a:cs typeface="Calibri"/>
              </a:rPr>
              <a:t>Входная задвижка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756171" y="4436739"/>
            <a:ext cx="422062" cy="184779"/>
          </a:xfrm>
          <a:custGeom>
            <a:avLst/>
            <a:gdLst/>
            <a:ahLst/>
            <a:cxnLst/>
            <a:rect l="l" t="t" r="r" b="b"/>
            <a:pathLst>
              <a:path w="658495" h="288290">
                <a:moveTo>
                  <a:pt x="658495" y="0"/>
                </a:moveTo>
                <a:lnTo>
                  <a:pt x="0" y="0"/>
                </a:lnTo>
                <a:lnTo>
                  <a:pt x="0" y="288289"/>
                </a:lnTo>
                <a:lnTo>
                  <a:pt x="658495" y="288289"/>
                </a:lnTo>
                <a:lnTo>
                  <a:pt x="658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5" name="object 45"/>
          <p:cNvSpPr txBox="1"/>
          <p:nvPr/>
        </p:nvSpPr>
        <p:spPr>
          <a:xfrm>
            <a:off x="8756171" y="4436739"/>
            <a:ext cx="422062" cy="1376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8897" rIns="0" bIns="0" rtlCol="0">
            <a:spAutoFit/>
          </a:bodyPr>
          <a:lstStyle/>
          <a:p>
            <a:pPr marL="62267">
              <a:spcBef>
                <a:spcPts val="228"/>
              </a:spcBef>
            </a:pPr>
            <a:r>
              <a:rPr sz="705" spc="-6" dirty="0">
                <a:latin typeface="Calibri"/>
                <a:cs typeface="Calibri"/>
              </a:rPr>
              <a:t>Дренаж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621047" y="2707790"/>
            <a:ext cx="645100" cy="292635"/>
          </a:xfrm>
          <a:custGeom>
            <a:avLst/>
            <a:gdLst/>
            <a:ahLst/>
            <a:cxnLst/>
            <a:rect l="l" t="t" r="r" b="b"/>
            <a:pathLst>
              <a:path w="1006475" h="456564">
                <a:moveTo>
                  <a:pt x="1006475" y="0"/>
                </a:moveTo>
                <a:lnTo>
                  <a:pt x="0" y="0"/>
                </a:lnTo>
                <a:lnTo>
                  <a:pt x="0" y="456564"/>
                </a:lnTo>
                <a:lnTo>
                  <a:pt x="1006475" y="456564"/>
                </a:lnTo>
                <a:lnTo>
                  <a:pt x="1006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7" name="object 47"/>
          <p:cNvSpPr txBox="1"/>
          <p:nvPr/>
        </p:nvSpPr>
        <p:spPr>
          <a:xfrm>
            <a:off x="8621047" y="2707790"/>
            <a:ext cx="645100" cy="24926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8315" rIns="0" bIns="0" rtlCol="0">
            <a:spAutoFit/>
          </a:bodyPr>
          <a:lstStyle/>
          <a:p>
            <a:pPr marL="62267" marR="27267">
              <a:lnSpc>
                <a:spcPct val="109100"/>
              </a:lnSpc>
              <a:spcBef>
                <a:spcPts val="144"/>
              </a:spcBef>
            </a:pPr>
            <a:r>
              <a:rPr sz="705" spc="-6" dirty="0">
                <a:latin typeface="Calibri"/>
                <a:cs typeface="Calibri"/>
              </a:rPr>
              <a:t>Фильтрующий элемент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248595" y="0"/>
            <a:ext cx="9691962" cy="6851895"/>
            <a:chOff x="0" y="0"/>
            <a:chExt cx="15121255" cy="10690225"/>
          </a:xfrm>
        </p:grpSpPr>
        <p:sp>
          <p:nvSpPr>
            <p:cNvPr id="49" name="object 49"/>
            <p:cNvSpPr/>
            <p:nvPr/>
          </p:nvSpPr>
          <p:spPr>
            <a:xfrm>
              <a:off x="8773159" y="2981959"/>
              <a:ext cx="4414520" cy="4200525"/>
            </a:xfrm>
            <a:custGeom>
              <a:avLst/>
              <a:gdLst/>
              <a:ahLst/>
              <a:cxnLst/>
              <a:rect l="l" t="t" r="r" b="b"/>
              <a:pathLst>
                <a:path w="4414519" h="4200525">
                  <a:moveTo>
                    <a:pt x="2940685" y="1045845"/>
                  </a:moveTo>
                  <a:lnTo>
                    <a:pt x="2125345" y="1243329"/>
                  </a:lnTo>
                </a:path>
                <a:path w="4414519" h="4200525">
                  <a:moveTo>
                    <a:pt x="2726055" y="1700402"/>
                  </a:moveTo>
                  <a:lnTo>
                    <a:pt x="2273300" y="2058543"/>
                  </a:lnTo>
                </a:path>
                <a:path w="4414519" h="4200525">
                  <a:moveTo>
                    <a:pt x="4414520" y="3591306"/>
                  </a:moveTo>
                  <a:lnTo>
                    <a:pt x="4085590" y="3134106"/>
                  </a:lnTo>
                </a:path>
                <a:path w="4414519" h="4200525">
                  <a:moveTo>
                    <a:pt x="2940685" y="4047871"/>
                  </a:moveTo>
                  <a:lnTo>
                    <a:pt x="2166620" y="4200271"/>
                  </a:lnTo>
                </a:path>
                <a:path w="4414519" h="4200525">
                  <a:moveTo>
                    <a:pt x="2165985" y="2718308"/>
                  </a:moveTo>
                  <a:lnTo>
                    <a:pt x="939165" y="2882773"/>
                  </a:lnTo>
                </a:path>
                <a:path w="4414519" h="4200525">
                  <a:moveTo>
                    <a:pt x="147955" y="24701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62944" y="5861557"/>
              <a:ext cx="87630" cy="403860"/>
            </a:xfrm>
            <a:custGeom>
              <a:avLst/>
              <a:gdLst/>
              <a:ahLst/>
              <a:cxnLst/>
              <a:rect l="l" t="t" r="r" b="b"/>
              <a:pathLst>
                <a:path w="87629" h="403860">
                  <a:moveTo>
                    <a:pt x="43814" y="0"/>
                  </a:moveTo>
                  <a:lnTo>
                    <a:pt x="0" y="43814"/>
                  </a:lnTo>
                  <a:lnTo>
                    <a:pt x="21971" y="43814"/>
                  </a:lnTo>
                  <a:lnTo>
                    <a:pt x="21971" y="360045"/>
                  </a:lnTo>
                  <a:lnTo>
                    <a:pt x="0" y="360045"/>
                  </a:lnTo>
                  <a:lnTo>
                    <a:pt x="43814" y="403860"/>
                  </a:lnTo>
                  <a:lnTo>
                    <a:pt x="87629" y="360045"/>
                  </a:lnTo>
                  <a:lnTo>
                    <a:pt x="65785" y="360045"/>
                  </a:lnTo>
                  <a:lnTo>
                    <a:pt x="65785" y="43814"/>
                  </a:lnTo>
                  <a:lnTo>
                    <a:pt x="87629" y="4381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862944" y="5861557"/>
              <a:ext cx="87630" cy="403860"/>
            </a:xfrm>
            <a:custGeom>
              <a:avLst/>
              <a:gdLst/>
              <a:ahLst/>
              <a:cxnLst/>
              <a:rect l="l" t="t" r="r" b="b"/>
              <a:pathLst>
                <a:path w="87629" h="403860">
                  <a:moveTo>
                    <a:pt x="0" y="43814"/>
                  </a:moveTo>
                  <a:lnTo>
                    <a:pt x="43814" y="0"/>
                  </a:lnTo>
                  <a:lnTo>
                    <a:pt x="87629" y="43814"/>
                  </a:lnTo>
                  <a:lnTo>
                    <a:pt x="65785" y="43814"/>
                  </a:lnTo>
                  <a:lnTo>
                    <a:pt x="65785" y="360045"/>
                  </a:lnTo>
                  <a:lnTo>
                    <a:pt x="87629" y="360045"/>
                  </a:lnTo>
                  <a:lnTo>
                    <a:pt x="43814" y="403860"/>
                  </a:lnTo>
                  <a:lnTo>
                    <a:pt x="0" y="360045"/>
                  </a:lnTo>
                  <a:lnTo>
                    <a:pt x="21971" y="360045"/>
                  </a:lnTo>
                  <a:lnTo>
                    <a:pt x="21971" y="43814"/>
                  </a:lnTo>
                  <a:lnTo>
                    <a:pt x="0" y="4381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138" y="1485723"/>
              <a:ext cx="1257300" cy="7366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5121128" cy="106901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359</Words>
  <Application>Microsoft Office PowerPoint</Application>
  <PresentationFormat>Широкоэкранный</PresentationFormat>
  <Paragraphs>40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Trebuchet MS</vt:lpstr>
      <vt:lpstr>Verdana</vt:lpstr>
      <vt:lpstr>Тема Office</vt:lpstr>
      <vt:lpstr>Система фильтрации АКВАИМПАКТ® производства НПО ТЕХХИММАШ в деталях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фильтрации АКВАИМПАКТ® производства НПО ТЕХХИММАШ в деталях</dc:title>
  <dc:creator>НИКИТА</dc:creator>
  <cp:lastModifiedBy>НИКИТА</cp:lastModifiedBy>
  <cp:revision>1</cp:revision>
  <dcterms:created xsi:type="dcterms:W3CDTF">2025-02-27T09:04:41Z</dcterms:created>
  <dcterms:modified xsi:type="dcterms:W3CDTF">2025-02-27T09:09:04Z</dcterms:modified>
</cp:coreProperties>
</file>